
<file path=[Content_Types].xml><?xml version="1.0" encoding="utf-8"?>
<Types xmlns="http://schemas.openxmlformats.org/package/2006/content-types">
  <Override PartName="/ppt/tags/tag1.xml" ContentType="application/vnd.openxmlformats-officedocument.presentationml.tags+xml"/>
  <Override PartName="/ppt/slideLayouts/slideLayout18.xml" ContentType="application/vnd.openxmlformats-officedocument.presentationml.slideLayout+xml"/>
  <Override PartName="/customXml/itemProps2.xml" ContentType="application/vnd.openxmlformats-officedocument.customXmlPropertie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Default Extension="rels" ContentType="application/vnd.openxmlformats-package.relationships+xml"/>
  <Override PartName="/ppt/slideLayouts/slideLayout16.xml" ContentType="application/vnd.openxmlformats-officedocument.presentationml.slideLayout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Layouts/slideLayout14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6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ppt/slideLayouts/slideLayout10.xml" ContentType="application/vnd.openxmlformats-officedocument.presentationml.slideLayout+xml"/>
  <Override PartName="/docProps/app.xml" ContentType="application/vnd.openxmlformats-officedocument.extended-properties+xml"/>
  <Override PartName="/ppt/slideLayouts/slideLayout19.xml" ContentType="application/vnd.openxmlformats-officedocument.presentationml.slideLayout+xml"/>
  <Override PartName="/customXml/itemProps3.xml" ContentType="application/vnd.openxmlformats-officedocument.customXml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slideLayouts/slideLayout17.xml" ContentType="application/vnd.openxmlformats-officedocument.presentationml.slideLayout+xml"/>
  <Override PartName="/customXml/itemProps1.xml" ContentType="application/vnd.openxmlformats-officedocument.customXmlProperties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15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slideLayouts/slideLayout7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docProps/custom.xml" ContentType="application/vnd.openxmlformats-officedocument.custom-properties+xml"/>
  <Override PartName="/ppt/slideMasters/slideMaster2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9" r:id="rId4"/>
    <p:sldMasterId id="2147483670" r:id="rId5"/>
  </p:sldMasterIdLst>
  <p:handoutMasterIdLst>
    <p:handoutMasterId r:id="rId7"/>
  </p:handoutMasterIdLst>
  <p:sldIdLst>
    <p:sldId id="260" r:id="rId6"/>
  </p:sldIdLst>
  <p:sldSz cx="9144000" cy="6858000" type="screen4x3"/>
  <p:notesSz cx="6858000" cy="9144000"/>
  <p:custDataLst>
    <p:tags r:id="rId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mAuthor id="0" name="Jill" initials="JCN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6E8778"/>
    <a:srgbClr val="033C61"/>
  </p:clrMru>
  <p:extLst>
    <p:ext uri="{E76CE94A-603C-4142-B9EB-6D1370010A27}">
      <p14:discardImageEditData xmlns="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val="0"/>
    </p:ext>
    <p:ext uri="{D31A062A-798A-4329-ABDD-BBA856620510}">
      <p14:defaultImageDpi xmlns="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horzBarState="maximized">
    <p:restoredLeft sz="14523" autoAdjust="0"/>
    <p:restoredTop sz="94660"/>
  </p:normalViewPr>
  <p:slideViewPr>
    <p:cSldViewPr>
      <p:cViewPr varScale="1">
        <p:scale>
          <a:sx n="117" d="100"/>
          <a:sy n="117" d="100"/>
        </p:scale>
        <p:origin x="-584" y="-104"/>
      </p:cViewPr>
      <p:guideLst>
        <p:guide orient="horz" pos="2160"/>
        <p:guide pos="1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7" d="100"/>
          <a:sy n="77" d="100"/>
        </p:scale>
        <p:origin x="-2952" y="-82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slide" Target="slides/slide1.xml"/><Relationship Id="rId7" Type="http://schemas.openxmlformats.org/officeDocument/2006/relationships/handoutMaster" Target="handoutMasters/handoutMaster1.xml"/><Relationship Id="rId8" Type="http://schemas.openxmlformats.org/officeDocument/2006/relationships/printerSettings" Target="printerSettings/printerSettings1.bin"/><Relationship Id="rId9" Type="http://schemas.openxmlformats.org/officeDocument/2006/relationships/tags" Target="tags/tag1.xml"/><Relationship Id="rId1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C83CF-CBA1-4CA4-A218-013F84D5C1E0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EBED83-63AD-4D7D-B366-219B3108BB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val="9265091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Girl2.jpg"/>
          <p:cNvPicPr>
            <a:picLocks noChangeAspect="1"/>
          </p:cNvPicPr>
          <p:nvPr userDrawn="1"/>
        </p:nvPicPr>
        <p:blipFill>
          <a:blip r:embed="rId2"/>
          <a:srcRect r="3390"/>
          <a:stretch>
            <a:fillRect/>
          </a:stretch>
        </p:blipFill>
        <p:spPr>
          <a:xfrm>
            <a:off x="4800600" y="1574800"/>
            <a:ext cx="4343400" cy="2997200"/>
          </a:xfrm>
          <a:prstGeom prst="rect">
            <a:avLst/>
          </a:prstGeom>
        </p:spPr>
      </p:pic>
      <p:pic>
        <p:nvPicPr>
          <p:cNvPr id="28" name="Picture 27" descr="girl&amp;guy.jpg"/>
          <p:cNvPicPr>
            <a:picLocks noChangeAspect="1"/>
          </p:cNvPicPr>
          <p:nvPr userDrawn="1"/>
        </p:nvPicPr>
        <p:blipFill>
          <a:blip r:embed="rId3"/>
          <a:srcRect l="5357" t="2429" b="10143"/>
          <a:stretch>
            <a:fillRect/>
          </a:stretch>
        </p:blipFill>
        <p:spPr>
          <a:xfrm>
            <a:off x="4038600" y="4114800"/>
            <a:ext cx="4038600" cy="2743200"/>
          </a:xfrm>
          <a:prstGeom prst="rect">
            <a:avLst/>
          </a:prstGeom>
        </p:spPr>
      </p:pic>
      <p:pic>
        <p:nvPicPr>
          <p:cNvPr id="27" name="Picture 26" descr="pic.jpg"/>
          <p:cNvPicPr>
            <a:picLocks noChangeAspect="1"/>
          </p:cNvPicPr>
          <p:nvPr userDrawn="1"/>
        </p:nvPicPr>
        <p:blipFill>
          <a:blip r:embed="rId4"/>
          <a:srcRect t="4167" r="15418" b="18859"/>
          <a:stretch>
            <a:fillRect/>
          </a:stretch>
        </p:blipFill>
        <p:spPr>
          <a:xfrm>
            <a:off x="7315199" y="4114800"/>
            <a:ext cx="1828801" cy="2743200"/>
          </a:xfrm>
          <a:prstGeom prst="rect">
            <a:avLst/>
          </a:prstGeom>
        </p:spPr>
      </p:pic>
      <p:pic>
        <p:nvPicPr>
          <p:cNvPr id="21" name="Picture 20" descr="Guy.jpg"/>
          <p:cNvPicPr>
            <a:picLocks noChangeAspect="1"/>
          </p:cNvPicPr>
          <p:nvPr userDrawn="1"/>
        </p:nvPicPr>
        <p:blipFill>
          <a:blip r:embed="rId5"/>
          <a:srcRect l="13978" r="32258"/>
          <a:stretch>
            <a:fillRect/>
          </a:stretch>
        </p:blipFill>
        <p:spPr>
          <a:xfrm flipH="1">
            <a:off x="1143000" y="3581400"/>
            <a:ext cx="1905000" cy="2834640"/>
          </a:xfrm>
          <a:prstGeom prst="rect">
            <a:avLst/>
          </a:prstGeom>
        </p:spPr>
      </p:pic>
      <p:sp>
        <p:nvSpPr>
          <p:cNvPr id="11" name="Line 19"/>
          <p:cNvSpPr>
            <a:spLocks noChangeShapeType="1"/>
          </p:cNvSpPr>
          <p:nvPr userDrawn="1"/>
        </p:nvSpPr>
        <p:spPr bwMode="auto">
          <a:xfrm>
            <a:off x="4572000" y="4114800"/>
            <a:ext cx="4572000" cy="0"/>
          </a:xfrm>
          <a:prstGeom prst="line">
            <a:avLst/>
          </a:prstGeom>
          <a:noFill/>
          <a:ln w="63500">
            <a:solidFill>
              <a:srgbClr val="6E8778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2" name="Line 19"/>
          <p:cNvSpPr>
            <a:spLocks noChangeShapeType="1"/>
          </p:cNvSpPr>
          <p:nvPr userDrawn="1"/>
        </p:nvSpPr>
        <p:spPr bwMode="auto">
          <a:xfrm rot="16200000">
            <a:off x="5943601" y="5486399"/>
            <a:ext cx="2743200" cy="1"/>
          </a:xfrm>
          <a:prstGeom prst="line">
            <a:avLst/>
          </a:prstGeom>
          <a:noFill/>
          <a:ln w="63500">
            <a:solidFill>
              <a:srgbClr val="6E8778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="" xmlns:a14="http://schemas.microsoft.com/office/drawing/2010/main" xmlns:p="http://schemas.openxmlformats.org/presentationml/2006/main" xmlns:r="http://schemas.openxmlformats.org/officeDocument/2006/relationships" xmlns:a="http://schemas.openxmlformats.org/drawingml/2006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152400" y="1219200"/>
            <a:ext cx="6324600" cy="762000"/>
          </a:xfrm>
          <a:prstGeom prst="rect">
            <a:avLst/>
          </a:prstGeom>
        </p:spPr>
        <p:txBody>
          <a:bodyPr/>
          <a:lstStyle>
            <a:lvl1pPr algn="l">
              <a:def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33C6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" y="2667000"/>
            <a:ext cx="3352800" cy="381000"/>
          </a:xfrm>
          <a:prstGeom prst="rect">
            <a:avLst/>
          </a:prstGeom>
        </p:spPr>
        <p:txBody>
          <a:bodyPr/>
          <a:lstStyle>
            <a:lvl1pPr marL="0" indent="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1" kern="1200" baseline="0" dirty="0" smtClean="0">
                <a:solidFill>
                  <a:srgbClr val="033C61"/>
                </a:solidFill>
                <a:latin typeface="Arial" charset="0"/>
                <a:ea typeface="+mn-ea"/>
                <a:cs typeface="+mn-cs"/>
              </a:defRPr>
            </a:lvl1pPr>
            <a:lvl2pPr marL="0" indent="0" algn="l" rtl="0" fontAlgn="base">
              <a:spcBef>
                <a:spcPct val="50000"/>
              </a:spcBef>
              <a:spcAft>
                <a:spcPct val="0"/>
              </a:spcAft>
              <a:buNone/>
              <a:defRPr lang="en-US" sz="1400" b="0" kern="1200" dirty="0" smtClean="0">
                <a:solidFill>
                  <a:srgbClr val="033C61"/>
                </a:solidFill>
                <a:latin typeface="Arial" charset="0"/>
                <a:ea typeface="+mn-ea"/>
                <a:cs typeface="+mn-cs"/>
              </a:defRPr>
            </a:lvl2pPr>
            <a:lvl3pPr marL="0" indent="0" algn="l" rtl="0" fontAlgn="base">
              <a:spcBef>
                <a:spcPct val="50000"/>
              </a:spcBef>
              <a:spcAft>
                <a:spcPct val="0"/>
              </a:spcAft>
              <a:buNone/>
              <a:defRPr lang="en-US" sz="1400" b="0" kern="1200" baseline="0" dirty="0" smtClean="0">
                <a:solidFill>
                  <a:srgbClr val="033C61"/>
                </a:solidFill>
                <a:latin typeface="Arial" charset="0"/>
                <a:ea typeface="+mn-ea"/>
                <a:cs typeface="+mn-cs"/>
              </a:defRPr>
            </a:lvl3pPr>
            <a:lvl4pPr marL="0" indent="0" algn="l" rtl="0" fontAlgn="base">
              <a:spcBef>
                <a:spcPct val="50000"/>
              </a:spcBef>
              <a:spcAft>
                <a:spcPct val="0"/>
              </a:spcAft>
              <a:buNone/>
              <a:defRPr lang="en-US" sz="1400" b="0" kern="1200" dirty="0" smtClean="0">
                <a:solidFill>
                  <a:srgbClr val="033C61"/>
                </a:solidFill>
                <a:latin typeface="Arial" charset="0"/>
                <a:ea typeface="+mn-ea"/>
                <a:cs typeface="+mn-cs"/>
              </a:defRPr>
            </a:lvl4pPr>
            <a:lvl5pPr marL="0" indent="0" algn="l" rtl="0" fontAlgn="base">
              <a:spcBef>
                <a:spcPct val="50000"/>
              </a:spcBef>
              <a:spcAft>
                <a:spcPct val="0"/>
              </a:spcAft>
              <a:buNone/>
              <a:defRPr lang="en-US" sz="1400" b="0" kern="1200" dirty="0" smtClean="0">
                <a:solidFill>
                  <a:srgbClr val="033C61"/>
                </a:solidFill>
                <a:latin typeface="Arial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" y="3048000"/>
            <a:ext cx="3352800" cy="1295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tabLst/>
              <a:defRPr lang="en-US" sz="1400" b="0" kern="1200" baseline="0" dirty="0" smtClean="0">
                <a:solidFill>
                  <a:srgbClr val="033C61"/>
                </a:solidFill>
                <a:latin typeface="Arial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Presenter Title</a:t>
            </a:r>
            <a:br>
              <a:rPr lang="en-US" dirty="0" smtClean="0"/>
            </a:br>
            <a:r>
              <a:rPr lang="en-US" dirty="0" smtClean="0"/>
              <a:t>ERDC Lab or Office</a:t>
            </a:r>
            <a:br>
              <a:rPr lang="en-US" dirty="0" smtClean="0"/>
            </a:br>
            <a:r>
              <a:rPr lang="en-US" dirty="0" smtClean="0"/>
              <a:t>Date of Presentation</a:t>
            </a:r>
          </a:p>
        </p:txBody>
      </p:sp>
      <p:pic>
        <p:nvPicPr>
          <p:cNvPr id="14" name="Picture 13" descr="USACE_logo-w-name.pn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="" xmlns:a14="http://schemas.microsoft.com/office/drawing/2010/main" xmlns:p="http://schemas.openxmlformats.org/presentationml/2006/main" xmlns:r="http://schemas.openxmlformats.org/officeDocument/2006/relationships" xmlns:a="http://schemas.openxmlformats.org/drawingml/2006/main" val="0"/>
              </a:ext>
            </a:extLst>
          </a:blip>
          <a:stretch>
            <a:fillRect/>
          </a:stretch>
        </p:blipFill>
        <p:spPr>
          <a:xfrm>
            <a:off x="1143000" y="5943600"/>
            <a:ext cx="897570" cy="717595"/>
          </a:xfrm>
          <a:prstGeom prst="rect">
            <a:avLst/>
          </a:prstGeom>
        </p:spPr>
      </p:pic>
      <p:pic>
        <p:nvPicPr>
          <p:cNvPr id="15" name="Picture 14" descr="logo-2-line-name-and.pn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="" xmlns:a14="http://schemas.microsoft.com/office/drawing/2010/main" xmlns:p="http://schemas.openxmlformats.org/presentationml/2006/main" xmlns:r="http://schemas.openxmlformats.org/officeDocument/2006/relationships" xmlns:a="http://schemas.openxmlformats.org/drawingml/2006/main" val="0"/>
              </a:ext>
            </a:extLst>
          </a:blip>
          <a:stretch>
            <a:fillRect/>
          </a:stretch>
        </p:blipFill>
        <p:spPr>
          <a:xfrm>
            <a:off x="2286000" y="5943600"/>
            <a:ext cx="1459976" cy="685800"/>
          </a:xfrm>
          <a:prstGeom prst="rect">
            <a:avLst/>
          </a:prstGeom>
        </p:spPr>
      </p:pic>
      <p:pic>
        <p:nvPicPr>
          <p:cNvPr id="16" name="Picture 15" descr="ARMY logo.png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52400" y="5943600"/>
            <a:ext cx="762000" cy="76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46125" indent="-293688">
              <a:defRPr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B8259A0-B2B6-4A51-8281-FB7C9390777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4FE8071-4869-4383-AF9F-74A0EEE90E5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9BF9707-126B-4905-B024-C55801C84AB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25120D9-61F1-42F2-8D8E-4F655175A6F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C445313-CC83-4504-93DA-BBEC7E835DA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B8FEEE0-7A08-4071-B5B8-350C978D59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5FC1934-DC50-417B-8BF8-32BF59F432E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3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0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F8988399-E04C-4A3C-828A-9E368179D8A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Line 10"/>
          <p:cNvSpPr>
            <a:spLocks noChangeShapeType="1"/>
          </p:cNvSpPr>
          <p:nvPr userDrawn="1"/>
        </p:nvSpPr>
        <p:spPr bwMode="auto">
          <a:xfrm flipH="1">
            <a:off x="427383" y="6324600"/>
            <a:ext cx="832104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5308344" y="6324600"/>
            <a:ext cx="350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i="1" spc="0" dirty="0" smtClean="0">
                <a:solidFill>
                  <a:schemeClr val="tx1"/>
                </a:solidFill>
              </a:rPr>
              <a:t>Innovative solutions </a:t>
            </a:r>
            <a:r>
              <a:rPr lang="en-US" sz="1200" b="1" i="1" spc="0" baseline="0" dirty="0" smtClean="0">
                <a:solidFill>
                  <a:schemeClr val="tx1"/>
                </a:solidFill>
              </a:rPr>
              <a:t>for a safer, better world</a:t>
            </a:r>
          </a:p>
        </p:txBody>
      </p:sp>
      <p:sp>
        <p:nvSpPr>
          <p:cNvPr id="9" name="Text Box 9"/>
          <p:cNvSpPr txBox="1">
            <a:spLocks noChangeArrowheads="1"/>
          </p:cNvSpPr>
          <p:nvPr userDrawn="1"/>
        </p:nvSpPr>
        <p:spPr bwMode="auto">
          <a:xfrm>
            <a:off x="381000" y="6356499"/>
            <a:ext cx="1905000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BUILDING </a:t>
            </a:r>
            <a:r>
              <a:rPr lang="en-US" sz="105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STRONG</a:t>
            </a:r>
            <a:r>
              <a:rPr lang="en-US" sz="1050" b="1" baseline="-25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®</a:t>
            </a:r>
          </a:p>
        </p:txBody>
      </p:sp>
      <p:pic>
        <p:nvPicPr>
          <p:cNvPr id="2" name="Picture 1" descr="usace-castle-for-PPT.pn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="" xmlns:a14="http://schemas.microsoft.com/office/drawing/2010/main" xmlns:p="http://schemas.openxmlformats.org/presentationml/2006/main" xmlns:r="http://schemas.openxmlformats.org/officeDocument/2006/relationships" xmlns:a="http://schemas.openxmlformats.org/drawingml/2006/main" val="0"/>
              </a:ext>
            </a:extLst>
          </a:blip>
          <a:stretch>
            <a:fillRect/>
          </a:stretch>
        </p:blipFill>
        <p:spPr>
          <a:xfrm>
            <a:off x="1066800" y="5715000"/>
            <a:ext cx="533400" cy="396744"/>
          </a:xfrm>
          <a:prstGeom prst="rect">
            <a:avLst/>
          </a:prstGeom>
        </p:spPr>
      </p:pic>
      <p:pic>
        <p:nvPicPr>
          <p:cNvPr id="3" name="Picture 2" descr="logo-color-nothing.pn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="" xmlns:a14="http://schemas.microsoft.com/office/drawing/2010/main" xmlns:p="http://schemas.openxmlformats.org/presentationml/2006/main" xmlns:r="http://schemas.openxmlformats.org/officeDocument/2006/relationships" xmlns:a="http://schemas.openxmlformats.org/drawingml/2006/main" val="0"/>
              </a:ext>
            </a:extLst>
          </a:blip>
          <a:stretch>
            <a:fillRect/>
          </a:stretch>
        </p:blipFill>
        <p:spPr>
          <a:xfrm>
            <a:off x="7315200" y="5867400"/>
            <a:ext cx="1434844" cy="344613"/>
          </a:xfrm>
          <a:prstGeom prst="rect">
            <a:avLst/>
          </a:prstGeom>
        </p:spPr>
      </p:pic>
      <p:pic>
        <p:nvPicPr>
          <p:cNvPr id="10" name="Picture 9" descr="ARMY logo.png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81000" y="5715000"/>
            <a:ext cx="533400" cy="533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timing>
    <p:tnLst>
      <p:par>
        <p:cTn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rgbClr val="033C6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SzPct val="75000"/>
        <a:buFont typeface="Arial" charset="0"/>
        <a:buChar char="►"/>
        <a:defRPr sz="24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SzPct val="75000"/>
        <a:buFont typeface="Wingdings 3" pitchFamily="18" charset="2"/>
        <a:buChar char="w"/>
        <a:defRPr sz="18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8888D-993F-44D1-BA43-C8D308276CE3}" type="datetimeFigureOut">
              <a:rPr lang="en-US" smtClean="0"/>
              <a:pPr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EAFAA-A90C-4D31-9752-2ED09D97C63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taSciBurgoon/aop-ontology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r>
              <a:rPr lang="en-US" dirty="0" smtClean="0"/>
              <a:t>AOP Ontology (AOPO)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02920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Open Source</a:t>
            </a:r>
            <a:r>
              <a:rPr lang="en-US" dirty="0" smtClean="0"/>
              <a:t>: </a:t>
            </a:r>
            <a:r>
              <a:rPr lang="en-US" dirty="0" smtClean="0">
                <a:hlinkClick r:id="rId2"/>
              </a:rPr>
              <a:t>https://github.com/DataSciBurgoon/aop-</a:t>
            </a:r>
            <a:r>
              <a:rPr lang="en-US" dirty="0" smtClean="0">
                <a:hlinkClick r:id="rId2"/>
              </a:rPr>
              <a:t>ontology</a:t>
            </a:r>
            <a:endParaRPr lang="en-US" dirty="0" smtClean="0"/>
          </a:p>
          <a:p>
            <a:pPr lvl="1"/>
            <a:r>
              <a:rPr lang="en-US" dirty="0" smtClean="0"/>
              <a:t>NASA Open Source Agreement v1.3</a:t>
            </a:r>
          </a:p>
          <a:p>
            <a:endParaRPr lang="en-US" dirty="0" smtClean="0"/>
          </a:p>
          <a:p>
            <a:r>
              <a:rPr lang="en-US" dirty="0" err="1" smtClean="0"/>
              <a:t>AOPXplorer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/>
              <a:t>AOPO provides data management, discovery, and integration services</a:t>
            </a:r>
          </a:p>
          <a:p>
            <a:endParaRPr lang="en-US" dirty="0" smtClean="0"/>
          </a:p>
          <a:p>
            <a:r>
              <a:rPr lang="en-US" dirty="0" smtClean="0"/>
              <a:t>AOPO capable of performing first order logic inferences</a:t>
            </a:r>
          </a:p>
          <a:p>
            <a:pPr lvl="1"/>
            <a:r>
              <a:rPr lang="en-US" sz="2545" dirty="0" smtClean="0"/>
              <a:t>Couple key events to assays to phenotypes</a:t>
            </a:r>
          </a:p>
          <a:p>
            <a:pPr lvl="1"/>
            <a:r>
              <a:rPr lang="en-US" sz="2545" dirty="0" smtClean="0"/>
              <a:t>Enables queries</a:t>
            </a:r>
          </a:p>
          <a:p>
            <a:pPr lvl="2"/>
            <a:r>
              <a:rPr lang="en-US" sz="2545" dirty="0" smtClean="0"/>
              <a:t>Identify all chemicals associated with </a:t>
            </a:r>
            <a:r>
              <a:rPr lang="en-US" sz="2545" dirty="0" err="1" smtClean="0"/>
              <a:t>hepatosteatosis</a:t>
            </a:r>
            <a:endParaRPr lang="en-US" sz="2545" dirty="0" smtClean="0"/>
          </a:p>
          <a:p>
            <a:pPr lvl="2"/>
            <a:r>
              <a:rPr lang="en-US" sz="2545" dirty="0" smtClean="0"/>
              <a:t>At what concentrations is chemical X likely to cause leukemia based on that data from Tox21 assays?</a:t>
            </a:r>
          </a:p>
          <a:p>
            <a:pPr lvl="2"/>
            <a:r>
              <a:rPr lang="en-US" sz="2545" dirty="0" smtClean="0"/>
              <a:t>Develop a test battery: Identify the assays that are sufficient to infer neural tube defects are likely to occur.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OWL (Web Ontology Language) – to facilitate use in semantic web and linked data</a:t>
            </a:r>
          </a:p>
          <a:p>
            <a:endParaRPr lang="en-US" dirty="0" smtClean="0"/>
          </a:p>
          <a:p>
            <a:r>
              <a:rPr lang="en-US" dirty="0" smtClean="0"/>
              <a:t>Built using</a:t>
            </a:r>
          </a:p>
          <a:p>
            <a:pPr lvl="1"/>
            <a:r>
              <a:rPr lang="en-US" sz="2545" dirty="0" smtClean="0"/>
              <a:t>AOP-wiki structure</a:t>
            </a:r>
          </a:p>
          <a:p>
            <a:pPr lvl="1"/>
            <a:r>
              <a:rPr lang="en-US" sz="2545" dirty="0" err="1" smtClean="0"/>
              <a:t>ChEBI</a:t>
            </a:r>
            <a:r>
              <a:rPr lang="en-US" sz="2545" dirty="0" smtClean="0"/>
              <a:t> Ontology (Chemical Entities of Biological Interest)</a:t>
            </a:r>
          </a:p>
          <a:p>
            <a:pPr lvl="1"/>
            <a:r>
              <a:rPr lang="en-US" sz="2545" dirty="0" smtClean="0"/>
              <a:t>Human Phenotype Ontology (and its dependencies)</a:t>
            </a:r>
          </a:p>
          <a:p>
            <a:pPr lvl="1"/>
            <a:r>
              <a:rPr lang="en-US" sz="2545" dirty="0" smtClean="0"/>
              <a:t>Bioassay Ontology (and its dependencies)</a:t>
            </a:r>
          </a:p>
          <a:p>
            <a:pPr lvl="1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ARTICULATE_PROJECT_OPEN" val="0"/>
</p:tagLst>
</file>

<file path=ppt/theme/theme1.xml><?xml version="1.0" encoding="utf-8"?>
<a:theme xmlns:a="http://schemas.openxmlformats.org/drawingml/2006/main" name="Slide Master">
  <a:themeElements>
    <a:clrScheme name="Slide Mast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lide Mast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lide Mas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 Mast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 Mast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 Mast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 Mast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 Mast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 Mast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A9CD499D938747B736DC64F19D7B59" ma:contentTypeVersion="5" ma:contentTypeDescription="Create a new document." ma:contentTypeScope="" ma:versionID="e7e778b36c58d03737b247d53b3c57fb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a447206dab0015f8b9f8924535193e8c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350F64-642B-42B3-B7AD-7FB7352999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111903-88B2-4055-824A-249352DB2C7D}">
  <ds:schemaRefs>
    <ds:schemaRef ds:uri="http://schemas.microsoft.com/office/2006/metadata/propertie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D42F7296-CE66-44FE-8C7C-4EAB6D2226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7664</TotalTime>
  <Words>144</Words>
  <Application>Microsoft Macintosh PowerPoint</Application>
  <PresentationFormat>On-screen Show (4:3)</PresentationFormat>
  <Paragraphs>21</Paragraphs>
  <Slides>1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Slide Master</vt:lpstr>
      <vt:lpstr>Custom Design</vt:lpstr>
      <vt:lpstr>AOP Ontology (AOPO)</vt:lpstr>
    </vt:vector>
  </TitlesOfParts>
  <Company>US Army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b6imemb6</dc:creator>
  <cp:lastModifiedBy>Lyle Burgoon</cp:lastModifiedBy>
  <cp:revision>146</cp:revision>
  <dcterms:created xsi:type="dcterms:W3CDTF">2015-06-10T14:13:26Z</dcterms:created>
  <dcterms:modified xsi:type="dcterms:W3CDTF">2015-06-10T14:24:24Z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C3F847D0-7A03-4F3B-B9C4-73E1E885AE44</vt:lpwstr>
  </property>
  <property fmtid="{D5CDD505-2E9C-101B-9397-08002B2CF9AE}" pid="3" name="ArticulatePath">
    <vt:lpwstr>ERDC-PPT_Template</vt:lpwstr>
  </property>
  <property fmtid="{D5CDD505-2E9C-101B-9397-08002B2CF9AE}" pid="4" name="ContentTypeId">
    <vt:lpwstr>0x010100E1A9CD499D938747B736DC64F19D7B59</vt:lpwstr>
  </property>
</Properties>
</file>

<file path=docProps/thumbnail.jpeg>
</file>